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2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316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8" r:id="rId36"/>
    <p:sldId id="315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12" r:id="rId49"/>
    <p:sldId id="313" r:id="rId50"/>
    <p:sldId id="314" r:id="rId51"/>
    <p:sldId id="302" r:id="rId52"/>
    <p:sldId id="303" r:id="rId53"/>
    <p:sldId id="304" r:id="rId54"/>
    <p:sldId id="305" r:id="rId55"/>
    <p:sldId id="306" r:id="rId56"/>
    <p:sldId id="307" r:id="rId57"/>
  </p:sldIdLst>
  <p:sldSz cx="10972800" cy="8229600" type="B4JIS"/>
  <p:notesSz cx="8229600" cy="14630400"/>
  <p:embeddedFontLst>
    <p:embeddedFont>
      <p:font typeface="Bitter Medium" panose="020B0604020202020204" charset="0"/>
      <p:regular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916" autoAdjust="0"/>
    <p:restoredTop sz="94610"/>
  </p:normalViewPr>
  <p:slideViewPr>
    <p:cSldViewPr snapToGrid="0" snapToObjects="1">
      <p:cViewPr>
        <p:scale>
          <a:sx n="78" d="100"/>
          <a:sy n="78" d="100"/>
        </p:scale>
        <p:origin x="63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3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6430B-D927-6856-1873-A354222B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DA6C15-B022-3C15-4864-403E1BAF93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0BEF6-9A0A-E1E8-EC84-BD3C8B227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BC587-18F8-DECB-F765-FC5E2B25F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45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714AC-99AE-EEAB-D5FE-411C355F5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B7B97-13CC-1638-705D-E1B2E8AF7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C71E3-0E9A-B87F-39BD-DD24B9B32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717CF-ED71-6661-3F03-6954EF70A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66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283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7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324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14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894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846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163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385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363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251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04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4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95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105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826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374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287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744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44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736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9160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13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051688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5507358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6451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061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99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105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755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3755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377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152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688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693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32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9106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1240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8991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5014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0831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5484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6323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507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9716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301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39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2"/>
            <a:ext cx="946404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3006090"/>
            <a:ext cx="464200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47454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086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5210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1537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8592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052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1978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375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7409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4162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5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66179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703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6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4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586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237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2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  <p:sldLayoutId id="2147483758" r:id="rId54"/>
    <p:sldLayoutId id="2147483759" r:id="rId55"/>
    <p:sldLayoutId id="2147483760" r:id="rId56"/>
    <p:sldLayoutId id="2147483761" r:id="rId57"/>
    <p:sldLayoutId id="2147483762" r:id="rId58"/>
    <p:sldLayoutId id="2147483763" r:id="rId59"/>
    <p:sldLayoutId id="2147483764" r:id="rId60"/>
    <p:sldLayoutId id="2147483765" r:id="rId6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youtube.com/watch?v=nSqCy-7Qab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docs.claude.com/en/release-notes/system-prompts#august-5-2025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chat.derivative-securities.or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4.xml"/><Relationship Id="rId4" Type="http://schemas.openxmlformats.org/officeDocument/2006/relationships/hyperlink" Target="https://data-portal.rice-business.or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share/68e7cbf4-013c-8006-89bb-1166720463f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9.xml"/><Relationship Id="rId5" Type="http://schemas.openxmlformats.org/officeDocument/2006/relationships/hyperlink" Target="https://genai4finance.kerryback.com/Binomial_Option_Model.mp4" TargetMode="External"/><Relationship Id="rId4" Type="http://schemas.openxmlformats.org/officeDocument/2006/relationships/hyperlink" Target="https://notebooklm.google.com/notebook/7e3e40f0-a937-46cb-8eea-7c713bdcb8d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5425555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www.chronicle.com/article/are-you-ready-for-the-ai-university?bc_nonce=hfxvt69wk59wviepmgbf2" TargetMode="External"/><Relationship Id="rId4" Type="http://schemas.openxmlformats.org/officeDocument/2006/relationships/hyperlink" Target="https://www.chronicle.com/article/are-you-ready-for-the-ai-university?bc_nonce=hfxvt69wk59wviepmgbf2&amp;cid=reg_wall_signu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1.xml"/><Relationship Id="rId4" Type="http://schemas.openxmlformats.org/officeDocument/2006/relationships/hyperlink" Target="https://genai4finance.kerryback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28700"/>
            <a:ext cx="5895917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7553" y="2315506"/>
            <a:ext cx="3625202" cy="1185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Incorporating AI </a:t>
            </a:r>
          </a:p>
          <a:p>
            <a:pPr>
              <a:lnSpc>
                <a:spcPts val="3638"/>
              </a:lnSpc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into Teaching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406410" y="4114800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Kerry Back </a:t>
            </a:r>
          </a:p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Rice University </a:t>
            </a:r>
          </a:p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FMA 2025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04045" y="1480460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Prompt Engineering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727288" y="2850241"/>
            <a:ext cx="54440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Ethan Mollick, Wharton: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064746" y="3427830"/>
            <a:ext cx="5444073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Treat AI like an infinitely patient new coworker ... As it is a coworker, you want to work with it, not just give it orders, and you also want to learn what it is good or bad at ... Working with AI is a dialogue, not an order.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 flipH="1">
            <a:off x="4479471" y="2850241"/>
            <a:ext cx="85158" cy="19993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4"/>
          <p:cNvSpPr/>
          <p:nvPr/>
        </p:nvSpPr>
        <p:spPr>
          <a:xfrm>
            <a:off x="4504045" y="5523416"/>
            <a:ext cx="56673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ask how to prompt, but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practicing collaboration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 the key.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243" y="1325968"/>
            <a:ext cx="469040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Learning How to Work with AI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3" y="2309039"/>
            <a:ext cx="3260675" cy="5953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4111" y="324991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 Capabilities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44112" y="3717010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what AI does well and where it struggles through hands-on experimentation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18" y="2309038"/>
            <a:ext cx="3260675" cy="5953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39472" y="32499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Refine Prompts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3966686" y="3727752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more precise prompts based on understanding of AI strengths and limitations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593" y="2309039"/>
            <a:ext cx="3260675" cy="5953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11033" y="3246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Save &amp; Reuse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227361" y="3754822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a library of effective prompts for common financial analysis tasks</a:t>
            </a:r>
            <a:endParaRPr lang="en-US" sz="2000" dirty="0"/>
          </a:p>
        </p:txBody>
      </p:sp>
      <p:sp>
        <p:nvSpPr>
          <p:cNvPr id="12" name="Shape 7"/>
          <p:cNvSpPr/>
          <p:nvPr/>
        </p:nvSpPr>
        <p:spPr>
          <a:xfrm>
            <a:off x="557243" y="5460597"/>
            <a:ext cx="9782116" cy="1206903"/>
          </a:xfrm>
          <a:prstGeom prst="roundRect">
            <a:avLst>
              <a:gd name="adj" fmla="val 6317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12" y="5379244"/>
            <a:ext cx="232529" cy="1860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7218" y="5622578"/>
            <a:ext cx="910328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 Exercise: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Chat with a chatbot about financial analysis, evaluate the output, then develop a reusable prompt that achieves better results faster for similar future analyses.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017745"/>
            <a:ext cx="4114800" cy="418944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05" y="2243405"/>
            <a:ext cx="3742790" cy="37427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2488" y="2204162"/>
            <a:ext cx="387843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Using AI to Write Code</a:t>
            </a:r>
            <a:endParaRPr lang="en-US" sz="2925" dirty="0"/>
          </a:p>
        </p:txBody>
      </p:sp>
      <p:sp>
        <p:nvSpPr>
          <p:cNvPr id="5" name="Text 1"/>
          <p:cNvSpPr/>
          <p:nvPr/>
        </p:nvSpPr>
        <p:spPr>
          <a:xfrm>
            <a:off x="818584" y="3527075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 Combinator CEO Garry Tan and Managing Partner Jared Friedman, March 2025: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18585" y="4720829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roughly a quarter of the startups in our Winter 2025 cohort,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95% of the codebase was written by AI.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551423" y="3527075"/>
            <a:ext cx="45719" cy="1984668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8" name="Text 4"/>
          <p:cNvSpPr/>
          <p:nvPr/>
        </p:nvSpPr>
        <p:spPr>
          <a:xfrm>
            <a:off x="595343" y="5270123"/>
            <a:ext cx="5667316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76199" y="1028700"/>
            <a:ext cx="76200" cy="6172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822" y="386241"/>
            <a:ext cx="3742611" cy="19586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12027" y="2509704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+ Python at Bridgewater</a:t>
            </a:r>
            <a:endParaRPr lang="en-US" sz="2925" dirty="0"/>
          </a:p>
        </p:txBody>
      </p:sp>
      <p:sp>
        <p:nvSpPr>
          <p:cNvPr id="5" name="Text 1"/>
          <p:cNvSpPr/>
          <p:nvPr/>
        </p:nvSpPr>
        <p:spPr>
          <a:xfrm>
            <a:off x="1546430" y="3602129"/>
            <a:ext cx="8444342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Aaron Linsky, CTO, AIA Labs at Bridgewater: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48586" y="4285658"/>
            <a:ext cx="833085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We've been developing capabilities powered by Claude since 2023 within AIA Labs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63" dirty="0"/>
          </a:p>
        </p:txBody>
      </p:sp>
      <p:sp>
        <p:nvSpPr>
          <p:cNvPr id="7" name="Text 3"/>
          <p:cNvSpPr/>
          <p:nvPr/>
        </p:nvSpPr>
        <p:spPr>
          <a:xfrm>
            <a:off x="1546430" y="5213258"/>
            <a:ext cx="8150670" cy="1488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powered the first versions of our Investment Analyst Assistant, which streamlined our analysts' workflow by generating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code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creating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visualizations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iterating through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financial analysis tasks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the precision of a junior analyst."</a:t>
            </a: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1228786" y="3650384"/>
            <a:ext cx="17145" cy="3051453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329" y="1538998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Coding Tools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86771" y="2556271"/>
            <a:ext cx="4816673" cy="1924913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761256" y="2875535"/>
            <a:ext cx="261041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Chatbots with Code Execution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2684" y="3340388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ChatGPT, Gemini, Claude,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Julius.ai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integrated environments for coding and testing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560784" y="2563990"/>
            <a:ext cx="4816673" cy="1917194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/>
          <p:cNvSpPr/>
          <p:nvPr/>
        </p:nvSpPr>
        <p:spPr>
          <a:xfrm>
            <a:off x="5726698" y="2865604"/>
            <a:ext cx="259889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Environments with AI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726697" y="3300689"/>
            <a:ext cx="4484846" cy="873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Colab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VS Code, Cursor, Windsurf - traditional development enhanced by AI assistance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95343" y="4827627"/>
            <a:ext cx="4816673" cy="1862975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61256" y="521424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All-in-One Solutions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2684" y="5718955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Replit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complete development and hosting platform with AI integration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5560785" y="4827627"/>
            <a:ext cx="4816673" cy="1862974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735270" y="5214242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My Current Preference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735270" y="5718955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Desktop (cloud Python) and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Code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(local Python)</a:t>
            </a:r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1490871"/>
            <a:ext cx="413292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Can Create Excel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649771" y="4399212"/>
            <a:ext cx="56673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prompt: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"Create an Excel file illustrating two-stage DCF valuation."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3" y="2639526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became able to generate fully functioning, nicely formatted Excel workbooks in September 2025.  Microsoft has introduced the same Anthropic technology into Excel itself.  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5583809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Excel File</a:t>
            </a:r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799" y="1444419"/>
            <a:ext cx="6080711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Valuation with Claude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2471057"/>
            <a:ext cx="9782116" cy="3238499"/>
          </a:xfrm>
          <a:prstGeom prst="roundRect">
            <a:avLst>
              <a:gd name="adj" fmla="val 2523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2" y="3227547"/>
            <a:ext cx="232529" cy="1860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25409" y="2857501"/>
            <a:ext cx="9103281" cy="2399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HBS Case </a:t>
            </a:r>
            <a:r>
              <a:rPr lang="en-US" sz="2000" b="1" i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Valuing Wal-Mart 2010</a:t>
            </a: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</a:p>
          <a:p>
            <a:pPr>
              <a:lnSpc>
                <a:spcPts val="2325"/>
              </a:lnSpc>
            </a:pPr>
            <a:endParaRPr lang="en-US" sz="1463" b="1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 the uploaded case. Ignore the valuation method described in the case. Do a two-stage DCF valuation. Create a PowerPoint deck and fully functioning and professionally formatted Excel workbook.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 your assumptions and your reasons for them. Put years in columns and items in rows throughout the Excel workbook and PowerPoint deck.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6042272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Currently requires Claude Max subscription</a:t>
            </a:r>
            <a:endParaRPr lang="en-US" sz="2000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11" y="1028700"/>
            <a:ext cx="5663681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138071"/>
            <a:ext cx="4928380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Microsoft</a:t>
            </a: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’</a:t>
            </a: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 </a:t>
            </a:r>
          </a:p>
          <a:p>
            <a:pPr>
              <a:lnSpc>
                <a:spcPts val="3638"/>
              </a:lnSpc>
            </a:pPr>
            <a:r>
              <a:rPr lang="en-US" sz="2925" u="sng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Vibe Working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4291429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Powered by Claude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3" y="4793724"/>
            <a:ext cx="42957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67035"/>
            <a:ext cx="6148193" cy="35689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4356" y="2122512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Plumbing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202456" y="3385602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code in an app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02456" y="4248567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Chatbots are apps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53639" y="5136466"/>
            <a:ext cx="4709517" cy="61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 are chatbots with </a:t>
            </a:r>
          </a:p>
          <a:p>
            <a:pPr>
              <a:lnSpc>
                <a:spcPts val="1875"/>
              </a:lnSpc>
              <a:buSzPct val="100000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tools (tools=apps)</a:t>
            </a: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740553"/>
            <a:ext cx="4471541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Teach the Plumbing?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676986" y="3025752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1172021" y="3025752"/>
            <a:ext cx="4314379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gain perspective on how things fit together in the AI space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5646572" y="3025752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6" name="Text 4"/>
          <p:cNvSpPr/>
          <p:nvPr/>
        </p:nvSpPr>
        <p:spPr>
          <a:xfrm>
            <a:off x="6101090" y="3025752"/>
            <a:ext cx="431446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may end up at small or medium size firms and be the plumbers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677760" y="4477524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Text 6"/>
          <p:cNvSpPr/>
          <p:nvPr/>
        </p:nvSpPr>
        <p:spPr>
          <a:xfrm>
            <a:off x="1172020" y="4432637"/>
            <a:ext cx="4314379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apps/chatbots/agents to do finance can deepen understanding of finance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646572" y="4477523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6141608" y="4474277"/>
            <a:ext cx="4314468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 check a box for recruiters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7" y="1573143"/>
            <a:ext cx="3639686" cy="2655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05461" y="1573143"/>
            <a:ext cx="5088493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anose="020B0604020202020204" charset="0"/>
                <a:ea typeface="Bitter Medium" pitchFamily="34" charset="-122"/>
                <a:cs typeface="Bitter Medium" pitchFamily="34" charset="-120"/>
              </a:rPr>
              <a:t>JPMorgan: Chatbots to Agents</a:t>
            </a:r>
            <a:endParaRPr lang="en-US" sz="3200" dirty="0">
              <a:latin typeface="Bitter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519031" y="2377619"/>
            <a:ext cx="575438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CNBC, September 30, 2025: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2023, JPMorgan gave employees access to OpenAI's models through LLM Suite.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was essentially a corporate ChatGPT tool used to draft emails and summarize documents.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384921" y="2377619"/>
            <a:ext cx="45719" cy="167186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Text 3"/>
          <p:cNvSpPr/>
          <p:nvPr/>
        </p:nvSpPr>
        <p:spPr>
          <a:xfrm>
            <a:off x="874766" y="4721483"/>
            <a:ext cx="969681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About 250,000 JPMorgan employees have access to the platform today ... Half of them use it roughly every day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>
              <a:lnSpc>
                <a:spcPts val="2325"/>
              </a:lnSpc>
            </a:pPr>
            <a:endParaRPr lang="en-US" sz="146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7" name="Text 4"/>
          <p:cNvSpPr/>
          <p:nvPr/>
        </p:nvSpPr>
        <p:spPr>
          <a:xfrm>
            <a:off x="874766" y="5607933"/>
            <a:ext cx="958625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JPMorgan is now early in the next phase of its AI blueprint: It has begun deploying agentic AI to handle complex multistep tasks for employees, according to an internal road map provided by the bank.</a:t>
            </a:r>
            <a:endParaRPr lang="en-US" sz="2000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4598D4CE-E128-8D45-9813-5A26BCED251E}"/>
              </a:ext>
            </a:extLst>
          </p:cNvPr>
          <p:cNvSpPr/>
          <p:nvPr/>
        </p:nvSpPr>
        <p:spPr>
          <a:xfrm>
            <a:off x="690467" y="4721483"/>
            <a:ext cx="45719" cy="171741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0CD1E-8C47-DF93-504E-EFEF60F88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4600706-1A59-1E3D-6570-20F869478FD6}"/>
              </a:ext>
            </a:extLst>
          </p:cNvPr>
          <p:cNvSpPr/>
          <p:nvPr/>
        </p:nvSpPr>
        <p:spPr>
          <a:xfrm>
            <a:off x="595343" y="1740553"/>
            <a:ext cx="4471541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Teach the Plumbing?</a:t>
            </a:r>
            <a:endParaRPr lang="en-US" sz="2925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607E6D2-EAC8-ADFC-74BB-959656AF6681}"/>
              </a:ext>
            </a:extLst>
          </p:cNvPr>
          <p:cNvSpPr/>
          <p:nvPr/>
        </p:nvSpPr>
        <p:spPr>
          <a:xfrm>
            <a:off x="676986" y="3025752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BA8B3DF-E52C-BC5A-F859-15703C7C2B80}"/>
              </a:ext>
            </a:extLst>
          </p:cNvPr>
          <p:cNvSpPr/>
          <p:nvPr/>
        </p:nvSpPr>
        <p:spPr>
          <a:xfrm>
            <a:off x="1172021" y="3025752"/>
            <a:ext cx="4314379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gain perspective on how things fit together in the AI space</a:t>
            </a:r>
            <a:endParaRPr lang="en-US" sz="20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B4D58C55-6ADD-0457-A3D6-C367EC2D8805}"/>
              </a:ext>
            </a:extLst>
          </p:cNvPr>
          <p:cNvSpPr/>
          <p:nvPr/>
        </p:nvSpPr>
        <p:spPr>
          <a:xfrm>
            <a:off x="5646572" y="3025752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6C5FF63-EC1B-6EBA-C06C-0F25B4398816}"/>
              </a:ext>
            </a:extLst>
          </p:cNvPr>
          <p:cNvSpPr/>
          <p:nvPr/>
        </p:nvSpPr>
        <p:spPr>
          <a:xfrm>
            <a:off x="6101090" y="3025752"/>
            <a:ext cx="431446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may end up at small or medium size firms and be the plumbers</a:t>
            </a:r>
            <a:endParaRPr lang="en-US" sz="20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DBFE3F2A-A19B-7B07-B1AB-3241469DAF97}"/>
              </a:ext>
            </a:extLst>
          </p:cNvPr>
          <p:cNvSpPr/>
          <p:nvPr/>
        </p:nvSpPr>
        <p:spPr>
          <a:xfrm>
            <a:off x="677760" y="4477524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650B5D6-8FFC-D8AF-47F4-57149C2D9A55}"/>
              </a:ext>
            </a:extLst>
          </p:cNvPr>
          <p:cNvSpPr/>
          <p:nvPr/>
        </p:nvSpPr>
        <p:spPr>
          <a:xfrm>
            <a:off x="1172020" y="4432637"/>
            <a:ext cx="4314379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apps/chatbots/agents to do finance can deepen understanding of finance</a:t>
            </a:r>
            <a:endParaRPr lang="en-US" sz="20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1117D28D-C7A2-BC55-E146-D57ABDC54644}"/>
              </a:ext>
            </a:extLst>
          </p:cNvPr>
          <p:cNvSpPr/>
          <p:nvPr/>
        </p:nvSpPr>
        <p:spPr>
          <a:xfrm>
            <a:off x="5646572" y="4477523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727AE1B-73DB-B4DE-B9DB-095A03EE2D0D}"/>
              </a:ext>
            </a:extLst>
          </p:cNvPr>
          <p:cNvSpPr/>
          <p:nvPr/>
        </p:nvSpPr>
        <p:spPr>
          <a:xfrm>
            <a:off x="6141608" y="4474277"/>
            <a:ext cx="4314468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 check a box for recruiters</a:t>
            </a:r>
            <a:endParaRPr lang="en-US" sz="20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2BB6F0E1-9231-28F2-3657-DF44F2785253}"/>
              </a:ext>
            </a:extLst>
          </p:cNvPr>
          <p:cNvSpPr/>
          <p:nvPr/>
        </p:nvSpPr>
        <p:spPr>
          <a:xfrm>
            <a:off x="4203375" y="5877975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2C77AB-2AB6-1AF5-8E12-26A5DD6149B8}"/>
              </a:ext>
            </a:extLst>
          </p:cNvPr>
          <p:cNvSpPr txBox="1"/>
          <p:nvPr/>
        </p:nvSpPr>
        <p:spPr>
          <a:xfrm>
            <a:off x="4762856" y="5812728"/>
            <a:ext cx="3577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 fun!</a:t>
            </a:r>
          </a:p>
        </p:txBody>
      </p:sp>
    </p:spTree>
    <p:extLst>
      <p:ext uri="{BB962C8B-B14F-4D97-AF65-F5344CB8AC3E}">
        <p14:creationId xmlns:p14="http://schemas.microsoft.com/office/powerpoint/2010/main" val="2091986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961" y="1185638"/>
            <a:ext cx="3305503" cy="41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25"/>
              </a:lnSpc>
            </a:pPr>
            <a:r>
              <a:rPr lang="en-US" sz="2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 Elements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28816" y="2069813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45961" y="2086958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08303" y="2370297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538" dirty="0"/>
          </a:p>
        </p:txBody>
      </p:sp>
      <p:sp>
        <p:nvSpPr>
          <p:cNvPr id="6" name="Text 4"/>
          <p:cNvSpPr/>
          <p:nvPr/>
        </p:nvSpPr>
        <p:spPr>
          <a:xfrm>
            <a:off x="1206937" y="2219117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Interface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206937" y="2504956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front-end interface where users interact with the system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28816" y="3050828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9" name="Shape 7"/>
          <p:cNvSpPr/>
          <p:nvPr/>
        </p:nvSpPr>
        <p:spPr>
          <a:xfrm>
            <a:off x="545961" y="3067973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08303" y="3351312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538" dirty="0"/>
          </a:p>
        </p:txBody>
      </p:sp>
      <p:sp>
        <p:nvSpPr>
          <p:cNvPr id="11" name="Text 9"/>
          <p:cNvSpPr/>
          <p:nvPr/>
        </p:nvSpPr>
        <p:spPr>
          <a:xfrm>
            <a:off x="1206937" y="3200132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API Connection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206937" y="3485972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connection to Large Language Model (OpenAI, Anthropic, Google, etc.)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528816" y="4031843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4" name="Shape 12"/>
          <p:cNvSpPr/>
          <p:nvPr/>
        </p:nvSpPr>
        <p:spPr>
          <a:xfrm>
            <a:off x="545961" y="4048988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5" name="Text 13"/>
          <p:cNvSpPr/>
          <p:nvPr/>
        </p:nvSpPr>
        <p:spPr>
          <a:xfrm>
            <a:off x="708303" y="4332327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538" dirty="0"/>
          </a:p>
        </p:txBody>
      </p:sp>
      <p:sp>
        <p:nvSpPr>
          <p:cNvPr id="16" name="Text 14"/>
          <p:cNvSpPr/>
          <p:nvPr/>
        </p:nvSpPr>
        <p:spPr>
          <a:xfrm>
            <a:off x="1206937" y="4181147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206937" y="4466987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Instructions that define the chatbot's behavior (on top of API system prompt)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528816" y="5012859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9" name="Shape 17"/>
          <p:cNvSpPr/>
          <p:nvPr/>
        </p:nvSpPr>
        <p:spPr>
          <a:xfrm>
            <a:off x="545961" y="5030004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0" name="Text 18"/>
          <p:cNvSpPr/>
          <p:nvPr/>
        </p:nvSpPr>
        <p:spPr>
          <a:xfrm>
            <a:off x="708303" y="5313343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538" dirty="0"/>
          </a:p>
        </p:txBody>
      </p:sp>
      <p:sp>
        <p:nvSpPr>
          <p:cNvPr id="21" name="Text 19"/>
          <p:cNvSpPr/>
          <p:nvPr/>
        </p:nvSpPr>
        <p:spPr>
          <a:xfrm>
            <a:off x="1206937" y="5162163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Retrieval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206937" y="5448002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capability to access specific documents or knowledge bases</a:t>
            </a:r>
            <a:endParaRPr lang="en-US" sz="2000" dirty="0"/>
          </a:p>
        </p:txBody>
      </p:sp>
      <p:sp>
        <p:nvSpPr>
          <p:cNvPr id="23" name="Shape 21"/>
          <p:cNvSpPr/>
          <p:nvPr/>
        </p:nvSpPr>
        <p:spPr>
          <a:xfrm>
            <a:off x="528816" y="5993874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4" name="Shape 22"/>
          <p:cNvSpPr/>
          <p:nvPr/>
        </p:nvSpPr>
        <p:spPr>
          <a:xfrm>
            <a:off x="545961" y="6011019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5" name="Text 23"/>
          <p:cNvSpPr/>
          <p:nvPr/>
        </p:nvSpPr>
        <p:spPr>
          <a:xfrm>
            <a:off x="708303" y="6294359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1538" dirty="0"/>
          </a:p>
        </p:txBody>
      </p:sp>
      <p:sp>
        <p:nvSpPr>
          <p:cNvPr id="26" name="Text 24"/>
          <p:cNvSpPr/>
          <p:nvPr/>
        </p:nvSpPr>
        <p:spPr>
          <a:xfrm>
            <a:off x="1206937" y="6143179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Integration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1206937" y="6429018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connections to external tools, databases, or APIs</a:t>
            </a:r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3380" y="1398569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Prompts:  The Foundation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57243" y="2583761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system prompt is text sent to the LLM alongside each user prompt. It contains essential information and instructions that shape the AI's behavior and responses.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51800" y="4149522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prompts are fundamental to creating reliable, consistent AI behavior. They define the chatbot's personality, expertise level, response format, and operational constraints.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57243" y="6936004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Anthropic's System Prompts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CBC5B-BB34-4CFE-D493-BFB8EF340DFB}"/>
              </a:ext>
            </a:extLst>
          </p:cNvPr>
          <p:cNvSpPr txBox="1"/>
          <p:nvPr/>
        </p:nvSpPr>
        <p:spPr>
          <a:xfrm>
            <a:off x="472020" y="5647666"/>
            <a:ext cx="5667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system prompt in a custom chatbot is an addition to the system prompt of the API.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860933"/>
            <a:ext cx="6652796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RAG: Retrieval Augmented Generation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2666941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5" name="Text 3"/>
          <p:cNvSpPr/>
          <p:nvPr/>
        </p:nvSpPr>
        <p:spPr>
          <a:xfrm>
            <a:off x="594563" y="23434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Storage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4563" y="2844227"/>
            <a:ext cx="849967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relevant documents in a searchable database or vector store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60784" y="2666941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595341" y="3422514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595341" y="3659731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Relevance Matching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95340" y="4165429"/>
            <a:ext cx="92290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most relevant document chunks using vector similarity algorithms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95342" y="4189096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2" name="Shape 10"/>
          <p:cNvSpPr/>
          <p:nvPr/>
        </p:nvSpPr>
        <p:spPr>
          <a:xfrm>
            <a:off x="595343" y="2099810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94562" y="491446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Context Integration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95343" y="5462097"/>
            <a:ext cx="963178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 relevant chunks to LLM along with user prompt and system prompt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560784" y="4189096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7" name="Text 15"/>
          <p:cNvSpPr/>
          <p:nvPr/>
        </p:nvSpPr>
        <p:spPr>
          <a:xfrm>
            <a:off x="5560785" y="45335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18" name="Text 16"/>
          <p:cNvSpPr/>
          <p:nvPr/>
        </p:nvSpPr>
        <p:spPr>
          <a:xfrm>
            <a:off x="5560785" y="4855428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9" name="Text 17"/>
          <p:cNvSpPr/>
          <p:nvPr/>
        </p:nvSpPr>
        <p:spPr>
          <a:xfrm>
            <a:off x="744111" y="6176942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EE85D0C2-A39F-8865-00A0-CFD61F939E8E}"/>
              </a:ext>
            </a:extLst>
          </p:cNvPr>
          <p:cNvSpPr/>
          <p:nvPr/>
        </p:nvSpPr>
        <p:spPr>
          <a:xfrm>
            <a:off x="595343" y="4705205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061A8068-997B-6D75-C933-0F0F70DA7242}"/>
              </a:ext>
            </a:extLst>
          </p:cNvPr>
          <p:cNvSpPr/>
          <p:nvPr/>
        </p:nvSpPr>
        <p:spPr>
          <a:xfrm>
            <a:off x="594563" y="6636077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1C1DA394-A928-2585-C974-3B0956D860C5}"/>
              </a:ext>
            </a:extLst>
          </p:cNvPr>
          <p:cNvSpPr/>
          <p:nvPr/>
        </p:nvSpPr>
        <p:spPr>
          <a:xfrm>
            <a:off x="744111" y="6907766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 is a key element of many corporate AI implementations. </a:t>
            </a:r>
            <a:endParaRPr lang="en-US" sz="1463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2" y="3156644"/>
            <a:ext cx="379877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Example RAG Chatbot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3844945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5" name="Text 2"/>
          <p:cNvSpPr/>
          <p:nvPr/>
        </p:nvSpPr>
        <p:spPr>
          <a:xfrm>
            <a:off x="595343" y="4310092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Visit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chat.derivative-securities.org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86013" y="4775239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1407500"/>
            <a:ext cx="6852134" cy="51184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6884" y="3430730"/>
            <a:ext cx="3721358" cy="903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 </a:t>
            </a:r>
          </a:p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Architecture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470684" y="4310003"/>
            <a:ext cx="4912400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14" y="2322748"/>
            <a:ext cx="402211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 Live Demo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871020"/>
            <a:ext cx="9782116" cy="1175861"/>
          </a:xfrm>
          <a:prstGeom prst="roundRect">
            <a:avLst>
              <a:gd name="adj" fmla="val 5317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87931" y="3211287"/>
            <a:ext cx="9796939" cy="2230508"/>
          </a:xfrm>
          <a:prstGeom prst="roundRect">
            <a:avLst>
              <a:gd name="adj" fmla="val 1899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785685" y="3565210"/>
            <a:ext cx="9499402" cy="1287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streamlit app that takes a user prompt and sends it to OpenAI GPT 4.1 using my OPENAI_API_KEY stored in C:\users\kerry\Dropbox\.ENV.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system prompt, tell GPT to respond in Spanish. Run the app.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my NGROK_TOKEN in C:\users\kerry\Dropbox\.ENV to tunnel the app.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0143" y="1690788"/>
            <a:ext cx="4926687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Agents = Enhanced Chatbots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685004" y="2798905"/>
            <a:ext cx="5667316" cy="1539052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2"/>
          <p:cNvSpPr/>
          <p:nvPr/>
        </p:nvSpPr>
        <p:spPr>
          <a:xfrm>
            <a:off x="4864626" y="3015019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Definition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64626" y="3478021"/>
            <a:ext cx="5308073" cy="79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AI agent is a chatbot equipped with tools to perform actions beyond conversation.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772668" y="3015019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9" name="Text 6"/>
          <p:cNvSpPr/>
          <p:nvPr/>
        </p:nvSpPr>
        <p:spPr>
          <a:xfrm>
            <a:off x="7772668" y="3336935"/>
            <a:ext cx="2450306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0" name="Shape 7"/>
          <p:cNvSpPr/>
          <p:nvPr/>
        </p:nvSpPr>
        <p:spPr>
          <a:xfrm>
            <a:off x="4710143" y="4831049"/>
            <a:ext cx="5667316" cy="1591521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8"/>
          <p:cNvSpPr/>
          <p:nvPr/>
        </p:nvSpPr>
        <p:spPr>
          <a:xfrm>
            <a:off x="4864626" y="4985533"/>
            <a:ext cx="186192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875780" y="5481621"/>
            <a:ext cx="535834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tools are particularly valuable for chatbots in financial applications.</a:t>
            </a:r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278" y="2151606"/>
            <a:ext cx="508143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for Financial Services: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744156" y="3363577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Anthropic: Through data providers, Claude (for Financial Services) has real-time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to comprehensive financial information.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5343" y="3404013"/>
            <a:ext cx="45719" cy="52028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4411891"/>
            <a:ext cx="297626" cy="2976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8974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Platforms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78974" y="4828672"/>
            <a:ext cx="2653010" cy="66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Box, Daloopa, Databricks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90" y="4411891"/>
            <a:ext cx="297626" cy="2976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01622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Financial Data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4399167" y="4828672"/>
            <a:ext cx="265310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FactSet, Morningstar,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Palantir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727" y="4411891"/>
            <a:ext cx="297626" cy="29762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24358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Market Intelligence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719450" y="4828672"/>
            <a:ext cx="265310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PitchBook, S&amp;P Global, Snowflake</a:t>
            </a:r>
            <a:endParaRPr lang="en-US" sz="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488" y="2077580"/>
            <a:ext cx="661859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MBAs Should Learn about Agents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818585" y="3398371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Fortune, September 14, 2025: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18585" y="4012376"/>
            <a:ext cx="95588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PromptQL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 enterprise AI platform created by San Francisco-based developer tooling company Hasura, is doling out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$900-per-hour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wages to its engineers tasked with building and deploying AI agents to analyze internal company data using large language models (LLMs).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18585" y="5604455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Tanmai Gopal, PromptQL's cofounder and CEO, said '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MBA types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... are very strategic thinkers, and they're smart people, but they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don't have an an intuition for what AI can do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.'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 flipH="1">
            <a:off x="549624" y="3398371"/>
            <a:ext cx="45719" cy="304052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353030"/>
            <a:ext cx="460802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From Makers to Checkers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612488" y="2445397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Derek Waldron, JP Morgan Chief Analytics Officer: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18585" y="3074991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we're working towards is that every employee will have their own personalized AI assistant; every process is powered by AI agents, and every client experience has an AI concierge.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18584" y="4198426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You'll still have people at the top who are managing and have relationships with clients, but many, many of the processes underneath are now being done by AI systems.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18583" y="5321861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Workers would shift from being creators of reports or software updates, or 'makers' ... to 'checkers' or managers of AI agents doing that work.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95343" y="3035558"/>
            <a:ext cx="17145" cy="292116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11" y="2345871"/>
            <a:ext cx="6752517" cy="5044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40572" y="1464005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570822" y="3878857"/>
            <a:ext cx="4506545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(1) User prompt → LLM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0822" y="4452505"/>
            <a:ext cx="4506545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 be multiple rounds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clarify prompt</a:t>
            </a:r>
            <a:endParaRPr lang="en-US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17" y="2193472"/>
            <a:ext cx="6920274" cy="51693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9173" y="1095953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77979" y="4094173"/>
            <a:ext cx="4405104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5" name="Text 2"/>
          <p:cNvSpPr/>
          <p:nvPr/>
        </p:nvSpPr>
        <p:spPr>
          <a:xfrm>
            <a:off x="7661378" y="4448934"/>
            <a:ext cx="4405104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(2) SQL → Data Warehouse</a:t>
            </a:r>
            <a:endParaRPr lang="en-US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39043"/>
            <a:ext cx="6849190" cy="51162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20183" y="1148191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612334" y="4135104"/>
            <a:ext cx="4418714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(3) Data or Error → Agent 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612334" y="4710181"/>
            <a:ext cx="4202222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 message will be sent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LLM for new SQL</a:t>
            </a:r>
            <a:endParaRPr lang="en-US"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41663"/>
            <a:ext cx="7013771" cy="5239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02227" y="735926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838961" y="2826918"/>
            <a:ext cx="410078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(3) Data → User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381761" y="4142699"/>
            <a:ext cx="4100780" cy="1034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Could attach more tools.  </a:t>
            </a:r>
          </a:p>
          <a:p>
            <a:pPr lvl="1"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example, Python to</a:t>
            </a: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analyze data.  </a:t>
            </a:r>
          </a:p>
          <a:p>
            <a:pPr lvl="1"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Then Output → User</a:t>
            </a:r>
            <a:endParaRPr 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0972800" cy="1973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938081"/>
            <a:ext cx="603700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Example: Rice Business Data Portal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4626382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5" name="Text 2"/>
          <p:cNvSpPr/>
          <p:nvPr/>
        </p:nvSpPr>
        <p:spPr>
          <a:xfrm>
            <a:off x="595343" y="5091529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data-portal.rice-business.org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5670977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Demonstrates how students (and workers) can interact with complex databases using natural language.</a:t>
            </a:r>
            <a:endParaRPr lang="en-US" sz="2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627" y="1398744"/>
            <a:ext cx="4392871" cy="302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63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No-Code Solution: OpenAI Custom GPT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95343" y="2069366"/>
            <a:ext cx="9782116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595343" y="2487811"/>
            <a:ext cx="9782116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5" name="Shape 3"/>
          <p:cNvSpPr/>
          <p:nvPr/>
        </p:nvSpPr>
        <p:spPr>
          <a:xfrm>
            <a:off x="612221" y="2590797"/>
            <a:ext cx="4842659" cy="1484152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6" name="Shape 4"/>
          <p:cNvSpPr/>
          <p:nvPr/>
        </p:nvSpPr>
        <p:spPr>
          <a:xfrm>
            <a:off x="710175" y="2652385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08" y="3167092"/>
            <a:ext cx="130552" cy="1632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97766" y="3143920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2050" y="3589926"/>
            <a:ext cx="4637812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Describe what it should do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5534710" y="2584902"/>
            <a:ext cx="4842749" cy="1431939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Shape 8"/>
          <p:cNvSpPr/>
          <p:nvPr/>
        </p:nvSpPr>
        <p:spPr>
          <a:xfrm>
            <a:off x="5637132" y="2676471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65" y="2760925"/>
            <a:ext cx="130552" cy="16323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632666" y="3130014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 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5624724" y="3589926"/>
            <a:ext cx="4637901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it to access documents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589627" y="4168225"/>
            <a:ext cx="4842659" cy="1370260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6" name="Shape 12"/>
          <p:cNvSpPr/>
          <p:nvPr/>
        </p:nvSpPr>
        <p:spPr>
          <a:xfrm>
            <a:off x="697766" y="4215974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97" y="4279463"/>
            <a:ext cx="130552" cy="16323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97766" y="4621509"/>
            <a:ext cx="1212830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OpenAI Tools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692050" y="4980088"/>
            <a:ext cx="4637812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browsing, image generation, and</a:t>
            </a:r>
          </a:p>
          <a:p>
            <a:pPr>
              <a:lnSpc>
                <a:spcPts val="1200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1200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Python execution</a:t>
            </a:r>
            <a:endParaRPr lang="en-US" sz="2000" dirty="0"/>
          </a:p>
        </p:txBody>
      </p:sp>
      <p:sp>
        <p:nvSpPr>
          <p:cNvPr id="20" name="Shape 15"/>
          <p:cNvSpPr/>
          <p:nvPr/>
        </p:nvSpPr>
        <p:spPr>
          <a:xfrm>
            <a:off x="5540424" y="4168225"/>
            <a:ext cx="4842749" cy="1370260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Shape 16"/>
          <p:cNvSpPr/>
          <p:nvPr/>
        </p:nvSpPr>
        <p:spPr>
          <a:xfrm>
            <a:off x="5637133" y="4215974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965" y="4279463"/>
            <a:ext cx="130552" cy="16323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637133" y="4645595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External Tools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5642848" y="4994004"/>
            <a:ext cx="4637901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to third-party APIs</a:t>
            </a:r>
            <a:endParaRPr lang="en-US" sz="2000" dirty="0"/>
          </a:p>
        </p:txBody>
      </p:sp>
      <p:sp>
        <p:nvSpPr>
          <p:cNvPr id="25" name="Text 19"/>
          <p:cNvSpPr/>
          <p:nvPr/>
        </p:nvSpPr>
        <p:spPr>
          <a:xfrm>
            <a:off x="595343" y="5429607"/>
            <a:ext cx="1451342" cy="18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25"/>
              </a:lnSpc>
            </a:pPr>
            <a:endParaRPr lang="en-US" sz="1125" dirty="0"/>
          </a:p>
        </p:txBody>
      </p:sp>
      <p:sp>
        <p:nvSpPr>
          <p:cNvPr id="26" name="Text 20"/>
          <p:cNvSpPr/>
          <p:nvPr/>
        </p:nvSpPr>
        <p:spPr>
          <a:xfrm>
            <a:off x="595343" y="5707678"/>
            <a:ext cx="5774829" cy="464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27" name="Text 21"/>
          <p:cNvSpPr/>
          <p:nvPr/>
        </p:nvSpPr>
        <p:spPr>
          <a:xfrm>
            <a:off x="595343" y="6259265"/>
            <a:ext cx="5774829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28" name="Shape 22"/>
          <p:cNvSpPr/>
          <p:nvPr/>
        </p:nvSpPr>
        <p:spPr>
          <a:xfrm>
            <a:off x="589627" y="5919427"/>
            <a:ext cx="9787832" cy="441662"/>
          </a:xfrm>
          <a:prstGeom prst="roundRect">
            <a:avLst>
              <a:gd name="adj" fmla="val 4994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517" y="5570965"/>
            <a:ext cx="151180" cy="120908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6956406" y="5562481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endParaRPr lang="en-US" sz="938" dirty="0"/>
          </a:p>
        </p:txBody>
      </p:sp>
      <p:sp>
        <p:nvSpPr>
          <p:cNvPr id="31" name="Text 24"/>
          <p:cNvSpPr/>
          <p:nvPr/>
        </p:nvSpPr>
        <p:spPr>
          <a:xfrm>
            <a:off x="742217" y="6090072"/>
            <a:ext cx="7743974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2000" i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ChatGPT Plus subscription required for both creators and users</a:t>
            </a:r>
            <a:endParaRPr lang="en-US" sz="2000" i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742E-275F-AE81-D58C-FC5F0774D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C48676-5D02-77C3-ABB1-7E1279A2DED2}"/>
              </a:ext>
            </a:extLst>
          </p:cNvPr>
          <p:cNvSpPr/>
          <p:nvPr/>
        </p:nvSpPr>
        <p:spPr>
          <a:xfrm>
            <a:off x="606622" y="1557280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Notebook LM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DF14FC6-78E9-0556-4F4C-1E045BDDE91B}"/>
              </a:ext>
            </a:extLst>
          </p:cNvPr>
          <p:cNvSpPr/>
          <p:nvPr/>
        </p:nvSpPr>
        <p:spPr>
          <a:xfrm>
            <a:off x="595343" y="3014038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Capabilities</a:t>
            </a:r>
            <a:r>
              <a:rPr lang="en-US" sz="17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:</a:t>
            </a:r>
            <a:endParaRPr lang="en-US" sz="1725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49D66BF-B2FE-A81F-3928-F831C04B3C13}"/>
              </a:ext>
            </a:extLst>
          </p:cNvPr>
          <p:cNvSpPr/>
          <p:nvPr/>
        </p:nvSpPr>
        <p:spPr>
          <a:xfrm>
            <a:off x="595343" y="3516332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A79906C-D055-8128-9075-425E76C21992}"/>
              </a:ext>
            </a:extLst>
          </p:cNvPr>
          <p:cNvSpPr/>
          <p:nvPr/>
        </p:nvSpPr>
        <p:spPr>
          <a:xfrm>
            <a:off x="749826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</a:t>
            </a:r>
            <a:endParaRPr lang="en-US" sz="20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7FC1259-9B06-735F-BE93-F62C63C59663}"/>
              </a:ext>
            </a:extLst>
          </p:cNvPr>
          <p:cNvSpPr/>
          <p:nvPr/>
        </p:nvSpPr>
        <p:spPr>
          <a:xfrm>
            <a:off x="3905578" y="3516332"/>
            <a:ext cx="3161556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957A17A-F396-4972-619B-5F42F99552AB}"/>
              </a:ext>
            </a:extLst>
          </p:cNvPr>
          <p:cNvSpPr/>
          <p:nvPr/>
        </p:nvSpPr>
        <p:spPr>
          <a:xfrm>
            <a:off x="4060062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Audio overview</a:t>
            </a:r>
            <a:endParaRPr lang="en-US" sz="20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831ADF8-2085-1859-5DA7-415DA07A19B9}"/>
              </a:ext>
            </a:extLst>
          </p:cNvPr>
          <p:cNvSpPr/>
          <p:nvPr/>
        </p:nvSpPr>
        <p:spPr>
          <a:xfrm>
            <a:off x="7215903" y="3516332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E197945-7F9C-7A73-6228-2EDCB60412F3}"/>
              </a:ext>
            </a:extLst>
          </p:cNvPr>
          <p:cNvSpPr/>
          <p:nvPr/>
        </p:nvSpPr>
        <p:spPr>
          <a:xfrm>
            <a:off x="7370386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Video overview</a:t>
            </a:r>
            <a:endParaRPr lang="en-US" sz="20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F55CCCF-4BEB-680B-4F23-9AEABCD9668E}"/>
              </a:ext>
            </a:extLst>
          </p:cNvPr>
          <p:cNvSpPr/>
          <p:nvPr/>
        </p:nvSpPr>
        <p:spPr>
          <a:xfrm>
            <a:off x="595343" y="4206686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74ACD4D-4F00-CA4D-5358-7A757D15DCDF}"/>
              </a:ext>
            </a:extLst>
          </p:cNvPr>
          <p:cNvSpPr/>
          <p:nvPr/>
        </p:nvSpPr>
        <p:spPr>
          <a:xfrm>
            <a:off x="749826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Flash cards</a:t>
            </a:r>
            <a:endParaRPr lang="en-US" sz="20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383155C6-1ECB-C753-DB6C-1111AC61ACB3}"/>
              </a:ext>
            </a:extLst>
          </p:cNvPr>
          <p:cNvSpPr/>
          <p:nvPr/>
        </p:nvSpPr>
        <p:spPr>
          <a:xfrm>
            <a:off x="3905578" y="4206686"/>
            <a:ext cx="3161556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82F78C9-927E-15A6-4D0F-9254E3B22F59}"/>
              </a:ext>
            </a:extLst>
          </p:cNvPr>
          <p:cNvSpPr/>
          <p:nvPr/>
        </p:nvSpPr>
        <p:spPr>
          <a:xfrm>
            <a:off x="4060062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Quiz</a:t>
            </a:r>
            <a:endParaRPr lang="en-US" sz="20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AD3B1B4F-8F2B-BAD7-7046-E334AA352C85}"/>
              </a:ext>
            </a:extLst>
          </p:cNvPr>
          <p:cNvSpPr/>
          <p:nvPr/>
        </p:nvSpPr>
        <p:spPr>
          <a:xfrm>
            <a:off x="7215903" y="4206686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04F1CDE3-0EA5-FA26-4DE3-59B07D921B81}"/>
              </a:ext>
            </a:extLst>
          </p:cNvPr>
          <p:cNvSpPr/>
          <p:nvPr/>
        </p:nvSpPr>
        <p:spPr>
          <a:xfrm>
            <a:off x="7370386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Reports</a:t>
            </a:r>
            <a:endParaRPr lang="en-US" sz="20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98518480-F214-23FA-D224-7A5F2D59FA03}"/>
              </a:ext>
            </a:extLst>
          </p:cNvPr>
          <p:cNvSpPr/>
          <p:nvPr/>
        </p:nvSpPr>
        <p:spPr>
          <a:xfrm>
            <a:off x="595342" y="4897041"/>
            <a:ext cx="978202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1FAEA38-1106-3F71-0650-95AE818E4EE6}"/>
              </a:ext>
            </a:extLst>
          </p:cNvPr>
          <p:cNvSpPr/>
          <p:nvPr/>
        </p:nvSpPr>
        <p:spPr>
          <a:xfrm>
            <a:off x="749826" y="505152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Mind map</a:t>
            </a:r>
            <a:endParaRPr lang="en-US" sz="20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A3A743A5-6606-5B4B-7A97-0E48E0FFEAFC}"/>
              </a:ext>
            </a:extLst>
          </p:cNvPr>
          <p:cNvSpPr/>
          <p:nvPr/>
        </p:nvSpPr>
        <p:spPr>
          <a:xfrm>
            <a:off x="595253" y="6054506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sharing in university Google accounts, even available in Canvas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8896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743" y="3649743"/>
            <a:ext cx="42957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Previous Disruptive Technologies</a:t>
            </a:r>
            <a:endParaRPr lang="en-US" sz="3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041911"/>
            <a:ext cx="375636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Handheld Calculators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2156858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Concerns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5342" y="2655829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Educators worried students wouldn't learn fundamental arithmetic operations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95343" y="4013790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Reality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4518614"/>
            <a:ext cx="470951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Studies haven't found significant negative effects on basic math skills. However, primary schools still provide practice and assessments without calculators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6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166" y="2860977"/>
            <a:ext cx="3478057" cy="230562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95343" y="6379896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Some hoped schools could move beyond calculation to teach deeper mathematical concepts. That didn't happen either.</a:t>
            </a:r>
            <a:endParaRPr lang="en-US"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39386" y="1321003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Personal Computers &amp; Spreadsheets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710143" y="5743740"/>
            <a:ext cx="5655886" cy="1333142"/>
          </a:xfrm>
          <a:prstGeom prst="roundRect">
            <a:avLst>
              <a:gd name="adj" fmla="val 256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Shape 2"/>
          <p:cNvSpPr/>
          <p:nvPr/>
        </p:nvSpPr>
        <p:spPr>
          <a:xfrm>
            <a:off x="4639386" y="2580831"/>
            <a:ext cx="2827943" cy="1511631"/>
          </a:xfrm>
          <a:prstGeom prst="roundRect">
            <a:avLst>
              <a:gd name="adj" fmla="val 5146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Text 3"/>
          <p:cNvSpPr/>
          <p:nvPr/>
        </p:nvSpPr>
        <p:spPr>
          <a:xfrm>
            <a:off x="4864626" y="3243887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733001" y="2898048"/>
            <a:ext cx="25304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added courses on how to use spreadsheets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560945" y="2580831"/>
            <a:ext cx="2827943" cy="1528218"/>
          </a:xfrm>
          <a:prstGeom prst="rect">
            <a:avLst/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0" name="Text 7"/>
          <p:cNvSpPr/>
          <p:nvPr/>
        </p:nvSpPr>
        <p:spPr>
          <a:xfrm>
            <a:off x="7692569" y="3243887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776296" y="2881074"/>
            <a:ext cx="25304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updated existing courses to use spreadsheets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4639386" y="4224086"/>
            <a:ext cx="5726643" cy="1404617"/>
          </a:xfrm>
          <a:prstGeom prst="rect">
            <a:avLst/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4" name="Text 11"/>
          <p:cNvSpPr/>
          <p:nvPr/>
        </p:nvSpPr>
        <p:spPr>
          <a:xfrm>
            <a:off x="4864626" y="4458772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81771" y="4508712"/>
            <a:ext cx="535834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assess how well students can use spreadsheets (no pencil and paper valuation analyses)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819000" y="6092264"/>
            <a:ext cx="517408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Teaching how to do finance in spreadsheets is a main educational goal. 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4" y="1104010"/>
            <a:ext cx="3694926" cy="27461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3439" y="1104010"/>
            <a:ext cx="397406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MIT/Media Labs Report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604452" y="2034650"/>
            <a:ext cx="5724019" cy="1390179"/>
          </a:xfrm>
          <a:prstGeom prst="roundRect">
            <a:avLst>
              <a:gd name="adj" fmla="val 486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2"/>
          <p:cNvSpPr/>
          <p:nvPr/>
        </p:nvSpPr>
        <p:spPr>
          <a:xfrm>
            <a:off x="4813548" y="241159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Pilots to Production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13548" y="2851971"/>
            <a:ext cx="5415052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5%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AI pilots reach production. 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13548" y="4314647"/>
            <a:ext cx="5415052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0" name="Shape 7"/>
          <p:cNvSpPr/>
          <p:nvPr/>
        </p:nvSpPr>
        <p:spPr>
          <a:xfrm>
            <a:off x="484987" y="4264724"/>
            <a:ext cx="9843484" cy="2305101"/>
          </a:xfrm>
          <a:prstGeom prst="roundRect">
            <a:avLst>
              <a:gd name="adj" fmla="val 486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8"/>
          <p:cNvSpPr/>
          <p:nvPr/>
        </p:nvSpPr>
        <p:spPr>
          <a:xfrm>
            <a:off x="852703" y="467536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Used by Everyone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52703" y="5215815"/>
            <a:ext cx="937589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Workers from </a:t>
            </a:r>
            <a:r>
              <a:rPr lang="en-US" sz="2000" b="1" dirty="0">
                <a:solidFill>
                  <a:srgbClr val="D260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 90%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companies surveyed reported regular use of personal AI tools for work tasks.</a:t>
            </a:r>
          </a:p>
          <a:p>
            <a:pPr>
              <a:lnSpc>
                <a:spcPts val="2325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Almost every single person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used an LLM in some form for their work.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208" y="2649838"/>
            <a:ext cx="517520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Spreadsheets Succeeded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3695552"/>
            <a:ext cx="372100" cy="372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3448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Relevance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153448" y="4254639"/>
            <a:ext cx="257853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Spreadsheets are extensively used in real business environments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90" y="3695552"/>
            <a:ext cx="372100" cy="372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76096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Educational Value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4476095" y="4254639"/>
            <a:ext cx="257862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for teaching the logic of valuation and capital budgeting concepts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727" y="3695552"/>
            <a:ext cx="372100" cy="3721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98833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Evolution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744404" y="4254639"/>
            <a:ext cx="2578626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Spreadsheets don't automatically do what we want students to learn</a:t>
            </a:r>
            <a:endParaRPr lang="en-US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2322969"/>
            <a:ext cx="426473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AI: A Different Challenge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341221"/>
            <a:ext cx="3161467" cy="1844783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78198" y="3341222"/>
            <a:ext cx="68580" cy="1844782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812691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✓ Business Usage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12691" y="3965896"/>
            <a:ext cx="2778205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increasingly used across business functions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3905578" y="3341222"/>
            <a:ext cx="3161556" cy="1844782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Shape 6"/>
          <p:cNvSpPr/>
          <p:nvPr/>
        </p:nvSpPr>
        <p:spPr>
          <a:xfrm>
            <a:off x="3888433" y="3341222"/>
            <a:ext cx="68580" cy="1844782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4122927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✓ Educational Tool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122927" y="3941922"/>
            <a:ext cx="2778294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provides excellent tutoring and learning support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215903" y="3341221"/>
            <a:ext cx="3161467" cy="1796835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2" name="Shape 10"/>
          <p:cNvSpPr/>
          <p:nvPr/>
        </p:nvSpPr>
        <p:spPr>
          <a:xfrm>
            <a:off x="7198756" y="3341222"/>
            <a:ext cx="68581" cy="1720635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7433251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✗ Automation Risk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433251" y="3829051"/>
            <a:ext cx="2778205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automatically perform many tasks we previously taught manually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78198" y="5673834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more like calculators than spreadsheets. We face similar concerns about skill acquisition. Like primary schools with arithmetic, we'll need practice and assessments without AI to ensure fundamental competencies.</a:t>
            </a:r>
            <a:endParaRPr lang="en-US" sz="2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472934"/>
            <a:ext cx="4295716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Updating Existing Courses</a:t>
            </a:r>
            <a:endParaRPr lang="en-US" sz="4013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206" y="855357"/>
            <a:ext cx="494642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New Teaching Sequence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058874"/>
            <a:ext cx="744200" cy="9171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92597" y="218000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Concepts First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488310" y="2584073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Begin with fundamental concepts using slides or whiteboard as usual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43" y="3150059"/>
            <a:ext cx="744200" cy="9171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8311" y="3271904"/>
            <a:ext cx="1864965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Implementation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488309" y="3625988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 implementation in traditional tools (usually Excel) as usual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3" y="4241245"/>
            <a:ext cx="744200" cy="9171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8308" y="431638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Enhancement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488308" y="4711928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latin typeface="Open Sans" pitchFamily="34" charset="0"/>
                <a:ea typeface="Open Sans" pitchFamily="34" charset="-122"/>
                <a:cs typeface="Open Sans" pitchFamily="34" charset="-120"/>
              </a:rPr>
              <a:t>New step: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concepts using chatbots and AI agents</a:t>
            </a:r>
            <a:endParaRPr lang="en-US" sz="2000" b="1" dirty="0"/>
          </a:p>
        </p:txBody>
      </p:sp>
      <p:sp>
        <p:nvSpPr>
          <p:cNvPr id="12" name="Text 7"/>
          <p:cNvSpPr/>
          <p:nvPr/>
        </p:nvSpPr>
        <p:spPr>
          <a:xfrm>
            <a:off x="595343" y="5474613"/>
            <a:ext cx="189023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Traditional Approach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89627" y="5910733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 Excel implementation → students build Excel models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5673656" y="54746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Additional Piece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667938" y="5910733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 AI implementation →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conduct AI chats or build AI apps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28527" y="1364605"/>
            <a:ext cx="445895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New Skills Landscape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808199" y="2283708"/>
            <a:ext cx="54440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Brookings Institute, 2025: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873513" y="2877548"/>
            <a:ext cx="54440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AI models begin to handle underwriting, compliance, and asset allocation, the traditional architecture of financial work is undergoing a fundamental shift.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73513" y="4458905"/>
            <a:ext cx="54440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job descriptions evolve, so does the definition of financial talent.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is no longer a differentiator. Python is fast becoming the new Excel.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808199" y="6049775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But technical skills alone will not cut it. The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in demand profiles today are those that speak both AI and finance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4635850" y="2327251"/>
            <a:ext cx="45719" cy="458128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028" y="1804771"/>
            <a:ext cx="5940653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Three Legs of Assessment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037114"/>
            <a:ext cx="3161467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749826" y="3739753"/>
            <a:ext cx="23178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Assignments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49826" y="4508242"/>
            <a:ext cx="2852500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"Turn in your chat, its output, and your evaluation of the output"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3905578" y="3037114"/>
            <a:ext cx="3161556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/>
          <p:cNvSpPr/>
          <p:nvPr/>
        </p:nvSpPr>
        <p:spPr>
          <a:xfrm>
            <a:off x="4060062" y="373975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Exams Without AI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060061" y="4448111"/>
            <a:ext cx="2852589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In-class assessments ensuring students understand fundamental concepts independently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215903" y="3037114"/>
            <a:ext cx="3161467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370386" y="373975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Exams With AI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370386" y="4410011"/>
            <a:ext cx="285250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ambitious assessments leveraging AI assistance - complex cases can become exams with AI support</a:t>
            </a:r>
            <a:endParaRPr lang="en-US"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824822"/>
            <a:ext cx="440644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as Educational Partner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3" y="3071812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be a highly effective tutor, and we should leverage it in our teaching.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5344" y="3727729"/>
            <a:ext cx="4888200" cy="1764113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749827" y="3918525"/>
            <a:ext cx="264542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Replace Reading Assignments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49827" y="4341939"/>
            <a:ext cx="45077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Ask students to chat with chatbots instead of traditional reading assignments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560786" y="3727728"/>
            <a:ext cx="4816673" cy="1764113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Text 6"/>
          <p:cNvSpPr/>
          <p:nvPr/>
        </p:nvSpPr>
        <p:spPr>
          <a:xfrm>
            <a:off x="5715268" y="3893406"/>
            <a:ext cx="186309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Pre-Class or In-Class 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715267" y="4311075"/>
            <a:ext cx="45077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 pre-class or in class before slides and class discussion.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595344" y="5764738"/>
            <a:ext cx="9856499" cy="989678"/>
          </a:xfrm>
          <a:prstGeom prst="roundRect">
            <a:avLst>
              <a:gd name="adj" fmla="val 6317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2" y="5171004"/>
            <a:ext cx="232529" cy="18600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009144" y="5961861"/>
            <a:ext cx="910328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Assignment: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"Ask your chatbot to teach you about [topic]. Tell it to ask you questions to ensure you are understanding."</a:t>
            </a:r>
            <a:endParaRPr lang="en-US" sz="20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2432803"/>
            <a:ext cx="690180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If Chatbot Reliability is a Concern</a:t>
            </a:r>
            <a:endParaRPr lang="en-US" sz="2925" dirty="0"/>
          </a:p>
        </p:txBody>
      </p:sp>
      <p:sp>
        <p:nvSpPr>
          <p:cNvPr id="4" name="Shape 2"/>
          <p:cNvSpPr/>
          <p:nvPr/>
        </p:nvSpPr>
        <p:spPr>
          <a:xfrm>
            <a:off x="595343" y="3896291"/>
            <a:ext cx="3161467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595343" y="419985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 RAG 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4691551"/>
            <a:ext cx="316146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custom systems (could use Google's Notebook LM or Custom GPT) for specific source control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3905578" y="3660547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3905578" y="3896291"/>
            <a:ext cx="3161556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3905578" y="419985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Build with AI Reports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3905578" y="4691550"/>
            <a:ext cx="316155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have AI create a comprehensive report, then edit if needed and use for RAG or in system prompt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215902" y="3660547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2" name="Shape 10"/>
          <p:cNvSpPr/>
          <p:nvPr/>
        </p:nvSpPr>
        <p:spPr>
          <a:xfrm>
            <a:off x="7215903" y="3896291"/>
            <a:ext cx="3161467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7215903" y="408354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Reliability Reality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215903" y="4696802"/>
            <a:ext cx="316146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LLMs today are significantly more reliable than earlier versions - hallucinations have diminished</a:t>
            </a:r>
            <a:endParaRPr lang="en-US"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622" y="1557280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Notebook LM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95343" y="3014038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Capabilities</a:t>
            </a:r>
            <a:r>
              <a:rPr lang="en-US" sz="17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:</a:t>
            </a:r>
            <a:endParaRPr lang="en-US" sz="1725" dirty="0"/>
          </a:p>
        </p:txBody>
      </p:sp>
      <p:sp>
        <p:nvSpPr>
          <p:cNvPr id="4" name="Shape 2"/>
          <p:cNvSpPr/>
          <p:nvPr/>
        </p:nvSpPr>
        <p:spPr>
          <a:xfrm>
            <a:off x="595343" y="3516332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749826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3905578" y="3516332"/>
            <a:ext cx="3161556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/>
          <p:cNvSpPr/>
          <p:nvPr/>
        </p:nvSpPr>
        <p:spPr>
          <a:xfrm>
            <a:off x="4060062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Audio overview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7215903" y="3516332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7370386" y="36708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Video overview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595343" y="4206686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9"/>
          <p:cNvSpPr/>
          <p:nvPr/>
        </p:nvSpPr>
        <p:spPr>
          <a:xfrm>
            <a:off x="749826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Flash cards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3905578" y="4206686"/>
            <a:ext cx="3161556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4060062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Quiz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7215903" y="4206686"/>
            <a:ext cx="316146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5" name="Text 13"/>
          <p:cNvSpPr/>
          <p:nvPr/>
        </p:nvSpPr>
        <p:spPr>
          <a:xfrm>
            <a:off x="7370386" y="436117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Reports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595342" y="4897041"/>
            <a:ext cx="9782027" cy="541586"/>
          </a:xfrm>
          <a:prstGeom prst="roundRect">
            <a:avLst>
              <a:gd name="adj" fmla="val 115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7" name="Text 15"/>
          <p:cNvSpPr/>
          <p:nvPr/>
        </p:nvSpPr>
        <p:spPr>
          <a:xfrm>
            <a:off x="749826" y="505152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Mind map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95253" y="6054506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sharing in university Google accounts, even available in Canvas</a:t>
            </a:r>
            <a:endParaRPr lang="en-US" sz="2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111" y="1472847"/>
            <a:ext cx="382038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NotebookLM Example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95342" y="3168343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4" name="Shape 2"/>
          <p:cNvSpPr/>
          <p:nvPr/>
        </p:nvSpPr>
        <p:spPr>
          <a:xfrm>
            <a:off x="595343" y="2697073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595341" y="3047524"/>
            <a:ext cx="4816673" cy="1395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1: </a:t>
            </a:r>
          </a:p>
          <a:p>
            <a:pPr>
              <a:lnSpc>
                <a:spcPts val="1800"/>
              </a:lnSpc>
            </a:pPr>
            <a:endParaRPr lang="en-US" sz="2000" b="1" dirty="0">
              <a:solidFill>
                <a:srgbClr val="2B2E3C"/>
              </a:solidFill>
              <a:latin typeface="Bitter Medium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asked ChatGPT to prepare a detailed report on binomial option in markdown format.  I could have used a different chatbot.</a:t>
            </a:r>
          </a:p>
          <a:p>
            <a:pPr>
              <a:lnSpc>
                <a:spcPts val="1800"/>
              </a:lnSpc>
            </a:pPr>
            <a:endParaRPr lang="en-US" sz="2000" dirty="0">
              <a:solidFill>
                <a:srgbClr val="2B2E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</a:pPr>
            <a:endParaRPr lang="en-US" sz="2000" dirty="0">
              <a:solidFill>
                <a:srgbClr val="2B2E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95342" y="4840710"/>
            <a:ext cx="4816673" cy="714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 to ChatGPT conversation: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https://chatgpt.com/share/68e7cbf4-013c-8006-89bb-1166720463ff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560784" y="2714218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5560783" y="3047524"/>
            <a:ext cx="4816673" cy="465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2: </a:t>
            </a:r>
          </a:p>
          <a:p>
            <a:pPr>
              <a:lnSpc>
                <a:spcPts val="1800"/>
              </a:lnSpc>
            </a:pPr>
            <a:endParaRPr lang="en-US" sz="2000" b="1" dirty="0">
              <a:solidFill>
                <a:srgbClr val="2B2E3C"/>
              </a:solidFill>
              <a:latin typeface="Bitter Medium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uploaded the markdown file to </a:t>
            </a:r>
            <a:r>
              <a:rPr lang="en-US" sz="2000" dirty="0" err="1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NotebookLM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asked it to generate flash cards and a video overview. 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86400" y="4840710"/>
            <a:ext cx="4816673" cy="714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 to NotebookLM notebook:</a:t>
            </a: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https://notebooklm.google.com/notebook/7e3e40f0-a937-46cb-8eea-7c713bdcb8d4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1E01E-958D-800B-532E-F38E34427196}"/>
              </a:ext>
            </a:extLst>
          </p:cNvPr>
          <p:cNvSpPr txBox="1"/>
          <p:nvPr/>
        </p:nvSpPr>
        <p:spPr>
          <a:xfrm>
            <a:off x="5412016" y="6413074"/>
            <a:ext cx="4816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 to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NotebookLM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video: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https://genai4finance.kerryback.com/Binomial_Option_Model.mp4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608146"/>
            <a:ext cx="906407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Change was only at the margins for the past 40 years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928938"/>
            <a:ext cx="3126105" cy="21491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357" y="5270954"/>
            <a:ext cx="318772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VisiCalc (1979)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859" y="2928938"/>
            <a:ext cx="2871698" cy="21537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35580" y="5261417"/>
            <a:ext cx="298376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Lotus 1-2-3 (1983)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420" y="2928938"/>
            <a:ext cx="2884379" cy="21632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71863" y="5259586"/>
            <a:ext cx="2884379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(1987)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95343" y="5858679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40 years, the fundamental tool of business analysis remained essentially the same.</a:t>
            </a:r>
            <a:endParaRPr lang="en-US" sz="2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444193"/>
            <a:ext cx="590306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Effect of AI on Junior Employment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95343" y="4012243"/>
            <a:ext cx="74384" cy="74384"/>
          </a:xfrm>
          <a:prstGeom prst="roundRect">
            <a:avLst>
              <a:gd name="adj" fmla="val 460985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669727" y="2821379"/>
            <a:ext cx="2913489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Harvard economists' study: </a:t>
            </a:r>
          </a:p>
          <a:p>
            <a:pPr>
              <a:lnSpc>
                <a:spcPts val="2325"/>
              </a:lnSpc>
            </a:pPr>
            <a:endParaRPr lang="en-US" sz="2000" b="1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reducing employment of junior workers but not senior workers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Lichtinger and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Maasoum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(20,000+ SSRN downloads in one month)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3917990" y="4012243"/>
            <a:ext cx="74384" cy="74384"/>
          </a:xfrm>
          <a:prstGeom prst="roundRect">
            <a:avLst>
              <a:gd name="adj" fmla="val 460985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Text 4"/>
          <p:cNvSpPr/>
          <p:nvPr/>
        </p:nvSpPr>
        <p:spPr>
          <a:xfrm>
            <a:off x="3917990" y="2821379"/>
            <a:ext cx="291357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JPMorgan quote:</a:t>
            </a:r>
          </a:p>
          <a:p>
            <a:pPr>
              <a:lnSpc>
                <a:spcPts val="2325"/>
              </a:lnSpc>
            </a:pPr>
            <a:endParaRPr lang="en-US" sz="2000" b="1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endParaRPr lang="en-US" sz="2000" b="1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"Many, many of the processes underneath are being done by AI."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315111" y="2821379"/>
            <a:ext cx="291357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Junior professors?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ts val="2325"/>
              </a:lnSpc>
            </a:pPr>
            <a:endParaRPr lang="en-US" sz="2000" u="sng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325"/>
              </a:lnSpc>
            </a:pPr>
            <a:endParaRPr lang="en-US" sz="2000" u="sng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Scott Latham, UMass, Chronicle of Higher Education: </a:t>
            </a:r>
          </a:p>
          <a:p>
            <a:pPr>
              <a:lnSpc>
                <a:spcPts val="2325"/>
              </a:lnSpc>
            </a:pPr>
            <a:endParaRPr lang="en-US" sz="2000" u="sng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325"/>
              </a:lnSpc>
            </a:pPr>
            <a:endParaRPr lang="en-US" sz="2000" u="sng" dirty="0">
              <a:solidFill>
                <a:srgbClr val="D2600F"/>
              </a:solidFill>
              <a:latin typeface="Open Sans" pitchFamily="34" charset="0"/>
              <a:ea typeface="Open Sans" pitchFamily="34" charset="-122"/>
              <a:cs typeface="Open Sans" pitchFamily="34" charset="-12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32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 you Ready for the AI University?</a:t>
            </a:r>
            <a:endParaRPr lang="en-US" sz="2000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16B30482-6EC1-30C3-5E19-861189ABF094}"/>
              </a:ext>
            </a:extLst>
          </p:cNvPr>
          <p:cNvSpPr/>
          <p:nvPr/>
        </p:nvSpPr>
        <p:spPr>
          <a:xfrm>
            <a:off x="595343" y="2599920"/>
            <a:ext cx="2577441" cy="4571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829F581B-9475-3AF6-F9C8-7AAEA2037520}"/>
              </a:ext>
            </a:extLst>
          </p:cNvPr>
          <p:cNvSpPr/>
          <p:nvPr/>
        </p:nvSpPr>
        <p:spPr>
          <a:xfrm>
            <a:off x="3742556" y="2577060"/>
            <a:ext cx="2577441" cy="4571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E2317656-6B26-3B60-12D0-82CBBA24446E}"/>
              </a:ext>
            </a:extLst>
          </p:cNvPr>
          <p:cNvSpPr/>
          <p:nvPr/>
        </p:nvSpPr>
        <p:spPr>
          <a:xfrm>
            <a:off x="7165931" y="2554200"/>
            <a:ext cx="2577441" cy="4571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743" y="3472934"/>
            <a:ext cx="4295716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Dive into Claude Code</a:t>
            </a:r>
            <a:endParaRPr lang="en-US" sz="4013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2032844"/>
            <a:ext cx="5724019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89717" y="2923936"/>
            <a:ext cx="5724019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 of a new generation of terminal-based coding agents, along with OpenAI Codex and Gemini CLI.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integrates well with popular development environments like VS Code.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5343" y="5043097"/>
            <a:ext cx="5724019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on standard Anthropic models, Claude Code appears to have an exceptionally well-designed system prompt that optimizes it for development tasks.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57" y="2051507"/>
            <a:ext cx="3694926" cy="36949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88157" y="5913864"/>
            <a:ext cx="369492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463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Claude Pro subscription </a:t>
            </a:r>
            <a:endParaRPr lang="en-US" sz="1463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669136"/>
            <a:ext cx="727278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Code’s Capabilities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723019"/>
            <a:ext cx="372100" cy="372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5343" y="328112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File Operations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2" y="3761061"/>
            <a:ext cx="479801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Create, edit, copy, move, and delete files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358" y="2723019"/>
            <a:ext cx="372100" cy="372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79358" y="328112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Development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579358" y="3761061"/>
            <a:ext cx="479810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Write, edit, and execute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scripts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</a:t>
            </a:r>
            <a:r>
              <a:rPr lang="en-US" sz="2000" b="1" dirty="0" err="1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Jupyter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notebooks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3" y="4496098"/>
            <a:ext cx="372100" cy="3721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343" y="505420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Creation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595342" y="5524976"/>
            <a:ext cx="479801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and edit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LaTeX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documents.  Generate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docs and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PowerPoint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presentations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358" y="4496098"/>
            <a:ext cx="372100" cy="3721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579358" y="505420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5579358" y="5524976"/>
            <a:ext cx="4798100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repositories and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apps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 hosting platforms like Hugging Face Spaces, Streamlit Community Cloud, Koyeb, and Render</a:t>
            </a:r>
            <a:endParaRPr lang="en-US" sz="2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05" y="2243405"/>
            <a:ext cx="3742790" cy="37427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520" y="1943882"/>
            <a:ext cx="512349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 in VS Code Demo</a:t>
            </a:r>
            <a:endParaRPr lang="en-US" sz="2925" dirty="0"/>
          </a:p>
        </p:txBody>
      </p:sp>
      <p:sp>
        <p:nvSpPr>
          <p:cNvPr id="5" name="Shape 1"/>
          <p:cNvSpPr/>
          <p:nvPr/>
        </p:nvSpPr>
        <p:spPr>
          <a:xfrm>
            <a:off x="580520" y="2915647"/>
            <a:ext cx="5667316" cy="1414016"/>
          </a:xfrm>
          <a:prstGeom prst="roundRect">
            <a:avLst>
              <a:gd name="adj" fmla="val 4421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Shape 2"/>
          <p:cNvSpPr/>
          <p:nvPr/>
        </p:nvSpPr>
        <p:spPr>
          <a:xfrm>
            <a:off x="580520" y="4172512"/>
            <a:ext cx="5682139" cy="3028388"/>
          </a:xfrm>
          <a:prstGeom prst="roundRect">
            <a:avLst>
              <a:gd name="adj" fmla="val 1579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3"/>
          <p:cNvSpPr/>
          <p:nvPr/>
        </p:nvSpPr>
        <p:spPr>
          <a:xfrm>
            <a:off x="736700" y="3298448"/>
            <a:ext cx="5384602" cy="1895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Jupyter notebook for mean-variance optimization.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 the user for the number of assets, their means, standard deviations, and correlations and the risk-free rate.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ask for the minimum number of correlations required to compute the correlation matrix.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Assume short sales are allowed.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 and display the tangency portfolio.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95343" y="5100816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1157" y="1155399"/>
            <a:ext cx="535683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MCP Servers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661157" y="1836189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Anthropic's Model Context Protocol (MCP) enables adding custom tools to chatbots.  I've added an MCP server for the Rice database to my Claude Code setup.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661157" y="3254830"/>
            <a:ext cx="5667316" cy="3641270"/>
          </a:xfrm>
          <a:prstGeom prst="roundRect">
            <a:avLst>
              <a:gd name="adj" fmla="val 2523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3"/>
          <p:cNvSpPr/>
          <p:nvPr/>
        </p:nvSpPr>
        <p:spPr>
          <a:xfrm>
            <a:off x="4931229" y="3352800"/>
            <a:ext cx="5210376" cy="2928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 Query: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Get TSLA's ROE by quarter on a trailing 4-quarters basis for Q1 2020 through Q3 2025 </a:t>
            </a:r>
            <a:r>
              <a:rPr lang="en-US" sz="2000" b="1" dirty="0">
                <a:solidFill>
                  <a:srgbClr val="1F71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the Rice stock database.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TSLA's adjusted closing price starting Jan 1, 2020. Filter to keep only end-of-quarter prices.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Plot the ROE and filtered price series in the same figure, with ROE on the left y-axis and price on the right y-axis.</a:t>
            </a:r>
            <a:endParaRPr lang="en-US" sz="2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204358"/>
            <a:ext cx="4154072" cy="4154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9409" y="2470412"/>
            <a:ext cx="5088050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Some Additional Resources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347724" y="3415854"/>
            <a:ext cx="497141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Scan the QR code to access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genai4finance.kerryback.com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0143" y="1910448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Now We're All Learning Together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710143" y="3798332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has created an unprecedented situation: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Faculty, students, and industry professionals are all navigating the technological shift simultaneously.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665008"/>
            <a:ext cx="566865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Roadmap for Today's Discussion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3048328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4" name="Shape 2"/>
          <p:cNvSpPr/>
          <p:nvPr/>
        </p:nvSpPr>
        <p:spPr>
          <a:xfrm>
            <a:off x="595343" y="274335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595343" y="3024015"/>
            <a:ext cx="2303502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Course on AI for Finance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3489755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curriculum focused on AI applications in financial analysis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60784" y="3048328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5486400" y="2750770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595342" y="5074701"/>
            <a:ext cx="294054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Previous Disruptive Technologies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95343" y="5515169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education adapted to calculators and spreadsheets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595343" y="480622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582930" y="3087061"/>
            <a:ext cx="232413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Updating Existing Courses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98723" y="3479082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Integrating AI tools and concepts into traditional finance curriculum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560784" y="4570483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6" name="Shape 14"/>
          <p:cNvSpPr/>
          <p:nvPr/>
        </p:nvSpPr>
        <p:spPr>
          <a:xfrm>
            <a:off x="5560785" y="480622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7" name="Text 15"/>
          <p:cNvSpPr/>
          <p:nvPr/>
        </p:nvSpPr>
        <p:spPr>
          <a:xfrm>
            <a:off x="5538639" y="5034777"/>
            <a:ext cx="2368421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Dive into Claude Code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486400" y="5515169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Exploration of advanced AI coding agent for financial analysis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28700"/>
            <a:ext cx="5535387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2699" y="3221742"/>
            <a:ext cx="4014759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Course on AI </a:t>
            </a:r>
          </a:p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for Finance</a:t>
            </a:r>
            <a:endParaRPr lang="en-US" sz="4013" dirty="0"/>
          </a:p>
        </p:txBody>
      </p:sp>
      <p:sp>
        <p:nvSpPr>
          <p:cNvPr id="4" name="Text 1"/>
          <p:cNvSpPr/>
          <p:nvPr/>
        </p:nvSpPr>
        <p:spPr>
          <a:xfrm>
            <a:off x="4710143" y="4728716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endParaRPr lang="en-US" sz="17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981523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Themes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3108526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Chatting: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89627" y="3841232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Treat AI as a colleague: collaborate, evaluate, iterate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95343" y="4715679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Coding: LLMs are unreliable for arithmetic; coding is essential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667941" y="3108526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673656" y="3817084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Apps: to reuse tested code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667939" y="4358092"/>
            <a:ext cx="4709517" cy="534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chatbots: system prompts, RAG, or fine tuning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673656" y="5135644"/>
            <a:ext cx="4709517" cy="410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Agents: chatbots with tools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1585</TotalTime>
  <Words>2788</Words>
  <Application>Microsoft Office PowerPoint</Application>
  <PresentationFormat>Custom</PresentationFormat>
  <Paragraphs>409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Open Sans</vt:lpstr>
      <vt:lpstr>Calibri</vt:lpstr>
      <vt:lpstr>Bitter Medium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Kerry Back</cp:lastModifiedBy>
  <cp:revision>12</cp:revision>
  <dcterms:created xsi:type="dcterms:W3CDTF">2025-10-07T03:46:26Z</dcterms:created>
  <dcterms:modified xsi:type="dcterms:W3CDTF">2025-10-10T13:12:57Z</dcterms:modified>
</cp:coreProperties>
</file>